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85396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439365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93168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94690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370592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441048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59191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03399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135059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342510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053703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 hangingPunct="0"/>
            <a:fld id="{86CB4B4D-7CA3-9044-876B-883B54F8677D}" type="slidenum">
              <a:rPr kern="0"/>
              <a:pPr hangingPunct="0"/>
              <a:t>‹#›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283096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Rectangle 46"/>
          <p:cNvSpPr/>
          <p:nvPr/>
        </p:nvSpPr>
        <p:spPr>
          <a:xfrm>
            <a:off x="119873" y="4326511"/>
            <a:ext cx="931654" cy="2303466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 hangingPunct="0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kern="0">
              <a:solidFill>
                <a:srgbClr val="FFFFFF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851" name="Rectangle 4"/>
          <p:cNvSpPr/>
          <p:nvPr/>
        </p:nvSpPr>
        <p:spPr>
          <a:xfrm>
            <a:off x="2116346" y="2778748"/>
            <a:ext cx="931655" cy="3097124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 hangingPunct="0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kern="0">
              <a:solidFill>
                <a:srgbClr val="FFFFFF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grpSp>
        <p:nvGrpSpPr>
          <p:cNvPr id="854" name="Rectangle 5"/>
          <p:cNvGrpSpPr/>
          <p:nvPr/>
        </p:nvGrpSpPr>
        <p:grpSpPr>
          <a:xfrm>
            <a:off x="3755455" y="1219200"/>
            <a:ext cx="1785107" cy="457200"/>
            <a:chOff x="0" y="0"/>
            <a:chExt cx="1785105" cy="457200"/>
          </a:xfrm>
        </p:grpSpPr>
        <p:sp>
          <p:nvSpPr>
            <p:cNvPr id="852" name="Rectangle"/>
            <p:cNvSpPr/>
            <p:nvPr/>
          </p:nvSpPr>
          <p:spPr>
            <a:xfrm>
              <a:off x="-1" y="0"/>
              <a:ext cx="1785107" cy="457200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10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10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53" name="Ms. Panaligan…"/>
            <p:cNvSpPr txBox="1"/>
            <p:nvPr/>
          </p:nvSpPr>
          <p:spPr>
            <a:xfrm>
              <a:off x="-1" y="43179"/>
              <a:ext cx="1785107" cy="3708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10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10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Ms. Panaligan</a:t>
              </a:r>
              <a:endParaRPr sz="10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10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10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(VP – Internal Audit Department)</a:t>
              </a:r>
            </a:p>
          </p:txBody>
        </p:sp>
      </p:grpSp>
      <p:sp>
        <p:nvSpPr>
          <p:cNvPr id="855" name="Rectangle 7"/>
          <p:cNvSpPr/>
          <p:nvPr/>
        </p:nvSpPr>
        <p:spPr>
          <a:xfrm>
            <a:off x="2244499" y="3200973"/>
            <a:ext cx="685802" cy="2522498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</a:ln>
        </p:spPr>
        <p:txBody>
          <a:bodyPr lIns="45718" tIns="45718" rIns="45718" bIns="45718" anchor="ctr"/>
          <a:lstStyle/>
          <a:p>
            <a:pPr algn="ctr" hangingPunct="0">
              <a:defRPr sz="600" b="1">
                <a:latin typeface="Arial Narrow"/>
                <a:ea typeface="Arial Narrow"/>
                <a:cs typeface="Arial Narrow"/>
                <a:sym typeface="Arial Narrow"/>
              </a:defRPr>
            </a:pPr>
            <a:endParaRPr sz="600" b="1" kern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858" name="Rectangle 8"/>
          <p:cNvGrpSpPr/>
          <p:nvPr/>
        </p:nvGrpSpPr>
        <p:grpSpPr>
          <a:xfrm>
            <a:off x="2116345" y="2286000"/>
            <a:ext cx="931656" cy="381000"/>
            <a:chOff x="0" y="0"/>
            <a:chExt cx="931655" cy="381000"/>
          </a:xfrm>
        </p:grpSpPr>
        <p:sp>
          <p:nvSpPr>
            <p:cNvPr id="856" name="Rectangle"/>
            <p:cNvSpPr/>
            <p:nvPr/>
          </p:nvSpPr>
          <p:spPr>
            <a:xfrm>
              <a:off x="-1" y="0"/>
              <a:ext cx="931656" cy="381000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5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57" name="NCR and Luzon"/>
            <p:cNvSpPr txBox="1"/>
            <p:nvPr/>
          </p:nvSpPr>
          <p:spPr>
            <a:xfrm>
              <a:off x="-1" y="100330"/>
              <a:ext cx="931656" cy="180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600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pPr hangingPunct="0"/>
              <a:r>
                <a:rPr kern="0">
                  <a:solidFill>
                    <a:srgbClr val="000000"/>
                  </a:solidFill>
                </a:rPr>
                <a:t>NCR and Luzon</a:t>
              </a:r>
            </a:p>
          </p:txBody>
        </p:sp>
      </p:grpSp>
      <p:grpSp>
        <p:nvGrpSpPr>
          <p:cNvPr id="861" name="Rectangle 12"/>
          <p:cNvGrpSpPr/>
          <p:nvPr/>
        </p:nvGrpSpPr>
        <p:grpSpPr>
          <a:xfrm>
            <a:off x="2320826" y="2819400"/>
            <a:ext cx="561805" cy="304800"/>
            <a:chOff x="0" y="0"/>
            <a:chExt cx="561803" cy="304800"/>
          </a:xfrm>
        </p:grpSpPr>
        <p:sp>
          <p:nvSpPr>
            <p:cNvPr id="859" name="Rectangle"/>
            <p:cNvSpPr/>
            <p:nvPr/>
          </p:nvSpPr>
          <p:spPr>
            <a:xfrm>
              <a:off x="0" y="0"/>
              <a:ext cx="561804" cy="304800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3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3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60" name="___…"/>
            <p:cNvSpPr txBox="1"/>
            <p:nvPr/>
          </p:nvSpPr>
          <p:spPr>
            <a:xfrm>
              <a:off x="0" y="17779"/>
              <a:ext cx="561804" cy="2692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7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7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7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(Sr Auditor-SG26)</a:t>
              </a:r>
            </a:p>
          </p:txBody>
        </p:sp>
      </p:grpSp>
      <p:grpSp>
        <p:nvGrpSpPr>
          <p:cNvPr id="864" name="Rectangle 13"/>
          <p:cNvGrpSpPr/>
          <p:nvPr/>
        </p:nvGrpSpPr>
        <p:grpSpPr>
          <a:xfrm>
            <a:off x="2313078" y="3283803"/>
            <a:ext cx="561805" cy="307339"/>
            <a:chOff x="0" y="0"/>
            <a:chExt cx="561803" cy="307337"/>
          </a:xfrm>
        </p:grpSpPr>
        <p:sp>
          <p:nvSpPr>
            <p:cNvPr id="862" name="Rectangle"/>
            <p:cNvSpPr/>
            <p:nvPr/>
          </p:nvSpPr>
          <p:spPr>
            <a:xfrm>
              <a:off x="0" y="1269"/>
              <a:ext cx="561804" cy="304803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2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2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63" name="Mr. Arquillo…"/>
            <p:cNvSpPr txBox="1"/>
            <p:nvPr/>
          </p:nvSpPr>
          <p:spPr>
            <a:xfrm>
              <a:off x="0" y="-1"/>
              <a:ext cx="561804" cy="307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6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6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Mr. Arquillo</a:t>
              </a:r>
              <a:endParaRPr sz="700" b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4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4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(Internal Auditor V for Luz) SG 24))</a:t>
              </a:r>
            </a:p>
          </p:txBody>
        </p:sp>
      </p:grpSp>
      <p:grpSp>
        <p:nvGrpSpPr>
          <p:cNvPr id="868" name="Folded Corner 16"/>
          <p:cNvGrpSpPr/>
          <p:nvPr/>
        </p:nvGrpSpPr>
        <p:grpSpPr>
          <a:xfrm>
            <a:off x="-1" y="0"/>
            <a:ext cx="9144003" cy="762003"/>
            <a:chOff x="0" y="0"/>
            <a:chExt cx="9144002" cy="762002"/>
          </a:xfrm>
        </p:grpSpPr>
        <p:sp>
          <p:nvSpPr>
            <p:cNvPr id="865" name="Shape"/>
            <p:cNvSpPr/>
            <p:nvPr/>
          </p:nvSpPr>
          <p:spPr>
            <a:xfrm>
              <a:off x="-1" y="-1"/>
              <a:ext cx="9144003" cy="76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8000"/>
                  </a:lnTo>
                  <a:lnTo>
                    <a:pt x="213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Calibri"/>
                </a:defRPr>
              </a:pPr>
              <a:endParaRPr kern="0">
                <a:solidFill>
                  <a:srgbClr val="FFFFFF"/>
                </a:solidFill>
                <a:latin typeface="Calibri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866" name="Triangle"/>
            <p:cNvSpPr/>
            <p:nvPr/>
          </p:nvSpPr>
          <p:spPr>
            <a:xfrm>
              <a:off x="9016997" y="634997"/>
              <a:ext cx="127005" cy="12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4320" y="432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Calibri"/>
                </a:defRPr>
              </a:pPr>
              <a:endParaRPr kern="0">
                <a:solidFill>
                  <a:srgbClr val="FFFFFF"/>
                </a:solidFill>
                <a:latin typeface="Calibri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867" name="Line"/>
            <p:cNvSpPr/>
            <p:nvPr/>
          </p:nvSpPr>
          <p:spPr>
            <a:xfrm>
              <a:off x="-1" y="-1"/>
              <a:ext cx="9144003" cy="76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00" y="21600"/>
                  </a:moveTo>
                  <a:lnTo>
                    <a:pt x="21360" y="18720"/>
                  </a:lnTo>
                  <a:lnTo>
                    <a:pt x="21600" y="18000"/>
                  </a:lnTo>
                  <a:lnTo>
                    <a:pt x="213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8000"/>
                  </a:lnTo>
                </a:path>
              </a:pathLst>
            </a:custGeom>
            <a:noFill/>
            <a:ln w="25400" cap="flat">
              <a:solidFill>
                <a:srgbClr val="EBF1D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Calibri"/>
                </a:defRPr>
              </a:pPr>
              <a:endParaRPr kern="0">
                <a:solidFill>
                  <a:srgbClr val="FFFFFF"/>
                </a:solidFill>
                <a:latin typeface="Calibri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869" name="TextBox 17"/>
          <p:cNvSpPr txBox="1"/>
          <p:nvPr/>
        </p:nvSpPr>
        <p:spPr>
          <a:xfrm>
            <a:off x="152400" y="-2"/>
            <a:ext cx="8077200" cy="82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hangingPunct="0">
              <a:defRPr sz="48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Aharoni"/>
                <a:ea typeface="Aharoni"/>
                <a:cs typeface="Aharoni"/>
                <a:sym typeface="Aharoni"/>
              </a:defRPr>
            </a:pPr>
            <a:r>
              <a:rPr sz="4800" b="1" kern="0">
                <a:solidFill>
                  <a:srgbClr val="0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Aharoni"/>
                <a:ea typeface="Aharoni"/>
                <a:cs typeface="Aharoni"/>
                <a:sym typeface="Aharoni"/>
              </a:rPr>
              <a:t>SHFC</a:t>
            </a:r>
            <a:r>
              <a:rPr sz="2800" b="1" kern="0">
                <a:solidFill>
                  <a:srgbClr val="0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Aharoni"/>
                <a:ea typeface="Aharoni"/>
                <a:cs typeface="Aharoni"/>
                <a:sym typeface="Aharoni"/>
              </a:rPr>
              <a:t> Table of Organization</a:t>
            </a:r>
          </a:p>
        </p:txBody>
      </p:sp>
      <p:sp>
        <p:nvSpPr>
          <p:cNvPr id="870" name="TextBox 18"/>
          <p:cNvSpPr txBox="1"/>
          <p:nvPr/>
        </p:nvSpPr>
        <p:spPr>
          <a:xfrm>
            <a:off x="0" y="830997"/>
            <a:ext cx="2971800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285750" indent="-285750">
              <a:buSzPct val="100000"/>
              <a:buFont typeface="Helvetica"/>
              <a:buChar char="❖"/>
              <a:defRPr sz="1400" b="1"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 hangingPunct="0"/>
            <a:r>
              <a:rPr kern="0">
                <a:solidFill>
                  <a:srgbClr val="000000"/>
                </a:solidFill>
              </a:rPr>
              <a:t>Office of the Vice President for Internal Audit</a:t>
            </a:r>
          </a:p>
        </p:txBody>
      </p:sp>
      <p:sp>
        <p:nvSpPr>
          <p:cNvPr id="871" name="Elbow Connector 19"/>
          <p:cNvSpPr/>
          <p:nvPr/>
        </p:nvSpPr>
        <p:spPr>
          <a:xfrm>
            <a:off x="2581910" y="1677668"/>
            <a:ext cx="2065021" cy="605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10823"/>
                </a:lnTo>
                <a:lnTo>
                  <a:pt x="0" y="10823"/>
                </a:lnTo>
                <a:lnTo>
                  <a:pt x="0" y="21600"/>
                </a:lnTo>
              </a:path>
            </a:pathLst>
          </a:cu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hangingPunct="0">
              <a:defRPr>
                <a:latin typeface="+mj-lt"/>
                <a:ea typeface="+mj-ea"/>
                <a:cs typeface="+mj-cs"/>
                <a:sym typeface="Calibri"/>
              </a:defRPr>
            </a:pPr>
            <a:endParaRPr kern="0">
              <a:solidFill>
                <a:srgbClr val="000000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grpSp>
        <p:nvGrpSpPr>
          <p:cNvPr id="874" name="Rectangle 39"/>
          <p:cNvGrpSpPr/>
          <p:nvPr/>
        </p:nvGrpSpPr>
        <p:grpSpPr>
          <a:xfrm>
            <a:off x="304799" y="4393638"/>
            <a:ext cx="561804" cy="304802"/>
            <a:chOff x="0" y="0"/>
            <a:chExt cx="561803" cy="304800"/>
          </a:xfrm>
        </p:grpSpPr>
        <p:sp>
          <p:nvSpPr>
            <p:cNvPr id="872" name="Rectangle"/>
            <p:cNvSpPr/>
            <p:nvPr/>
          </p:nvSpPr>
          <p:spPr>
            <a:xfrm>
              <a:off x="-1" y="0"/>
              <a:ext cx="561804" cy="3048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5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73" name="VP Support Cluster"/>
            <p:cNvSpPr txBox="1"/>
            <p:nvPr/>
          </p:nvSpPr>
          <p:spPr>
            <a:xfrm>
              <a:off x="-1" y="17780"/>
              <a:ext cx="561804" cy="2692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600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pPr hangingPunct="0"/>
              <a:r>
                <a:rPr kern="0">
                  <a:solidFill>
                    <a:srgbClr val="000000"/>
                  </a:solidFill>
                </a:rPr>
                <a:t>VP Support Cluster</a:t>
              </a:r>
            </a:p>
          </p:txBody>
        </p:sp>
      </p:grpSp>
      <p:sp>
        <p:nvSpPr>
          <p:cNvPr id="875" name="Rectangle 40"/>
          <p:cNvSpPr/>
          <p:nvPr/>
        </p:nvSpPr>
        <p:spPr>
          <a:xfrm>
            <a:off x="242799" y="4778869"/>
            <a:ext cx="685803" cy="156857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</a:ln>
        </p:spPr>
        <p:txBody>
          <a:bodyPr lIns="45718" tIns="45718" rIns="45718" bIns="45718" anchor="ctr"/>
          <a:lstStyle/>
          <a:p>
            <a:pPr algn="ctr" hangingPunct="0">
              <a:defRPr sz="600" b="1">
                <a:latin typeface="Arial Narrow"/>
                <a:ea typeface="Arial Narrow"/>
                <a:cs typeface="Arial Narrow"/>
                <a:sym typeface="Arial Narrow"/>
              </a:defRPr>
            </a:pPr>
            <a:endParaRPr sz="600" b="1" kern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878" name="Rectangle 41"/>
          <p:cNvGrpSpPr/>
          <p:nvPr/>
        </p:nvGrpSpPr>
        <p:grpSpPr>
          <a:xfrm>
            <a:off x="304799" y="5976222"/>
            <a:ext cx="561804" cy="304802"/>
            <a:chOff x="0" y="0"/>
            <a:chExt cx="561803" cy="304800"/>
          </a:xfrm>
        </p:grpSpPr>
        <p:sp>
          <p:nvSpPr>
            <p:cNvPr id="876" name="Rectangle"/>
            <p:cNvSpPr/>
            <p:nvPr/>
          </p:nvSpPr>
          <p:spPr>
            <a:xfrm>
              <a:off x="-1" y="0"/>
              <a:ext cx="561804" cy="3048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5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77" name="___…"/>
            <p:cNvSpPr txBox="1"/>
            <p:nvPr/>
          </p:nvSpPr>
          <p:spPr>
            <a:xfrm>
              <a:off x="-1" y="24130"/>
              <a:ext cx="561804" cy="2565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6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6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6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(*Driver III-SG 8)</a:t>
              </a:r>
            </a:p>
          </p:txBody>
        </p:sp>
      </p:grpSp>
      <p:grpSp>
        <p:nvGrpSpPr>
          <p:cNvPr id="881" name="Rectangle 42"/>
          <p:cNvGrpSpPr/>
          <p:nvPr/>
        </p:nvGrpSpPr>
        <p:grpSpPr>
          <a:xfrm>
            <a:off x="304799" y="5598552"/>
            <a:ext cx="561804" cy="304802"/>
            <a:chOff x="0" y="0"/>
            <a:chExt cx="561803" cy="304800"/>
          </a:xfrm>
        </p:grpSpPr>
        <p:sp>
          <p:nvSpPr>
            <p:cNvPr id="879" name="Rectangle"/>
            <p:cNvSpPr/>
            <p:nvPr/>
          </p:nvSpPr>
          <p:spPr>
            <a:xfrm>
              <a:off x="-1" y="0"/>
              <a:ext cx="561804" cy="3048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5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80" name="Ms. Raymundo…"/>
            <p:cNvSpPr txBox="1"/>
            <p:nvPr/>
          </p:nvSpPr>
          <p:spPr>
            <a:xfrm>
              <a:off x="-1" y="24130"/>
              <a:ext cx="561804" cy="2565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6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6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Ms. Raymundo</a:t>
              </a:r>
              <a:endParaRPr sz="6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(Admin Asst-SG 8)</a:t>
              </a:r>
            </a:p>
          </p:txBody>
        </p:sp>
      </p:grpSp>
      <p:grpSp>
        <p:nvGrpSpPr>
          <p:cNvPr id="884" name="Rectangle 43"/>
          <p:cNvGrpSpPr/>
          <p:nvPr/>
        </p:nvGrpSpPr>
        <p:grpSpPr>
          <a:xfrm>
            <a:off x="304799" y="4895844"/>
            <a:ext cx="561804" cy="304802"/>
            <a:chOff x="0" y="0"/>
            <a:chExt cx="561803" cy="304800"/>
          </a:xfrm>
        </p:grpSpPr>
        <p:sp>
          <p:nvSpPr>
            <p:cNvPr id="882" name="Rectangle"/>
            <p:cNvSpPr/>
            <p:nvPr/>
          </p:nvSpPr>
          <p:spPr>
            <a:xfrm>
              <a:off x="-1" y="0"/>
              <a:ext cx="561804" cy="3048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5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500" i="1" kern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83" name="___…"/>
            <p:cNvSpPr txBox="1"/>
            <p:nvPr/>
          </p:nvSpPr>
          <p:spPr>
            <a:xfrm>
              <a:off x="-1" y="24130"/>
              <a:ext cx="561804" cy="2565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600" b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600" b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6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(PDO V-SG 22)</a:t>
              </a:r>
            </a:p>
          </p:txBody>
        </p:sp>
      </p:grpSp>
      <p:grpSp>
        <p:nvGrpSpPr>
          <p:cNvPr id="887" name="Rectangle 44"/>
          <p:cNvGrpSpPr/>
          <p:nvPr/>
        </p:nvGrpSpPr>
        <p:grpSpPr>
          <a:xfrm>
            <a:off x="304799" y="5247056"/>
            <a:ext cx="561804" cy="304802"/>
            <a:chOff x="0" y="0"/>
            <a:chExt cx="561803" cy="304800"/>
          </a:xfrm>
        </p:grpSpPr>
        <p:sp>
          <p:nvSpPr>
            <p:cNvPr id="885" name="Rectangle"/>
            <p:cNvSpPr/>
            <p:nvPr/>
          </p:nvSpPr>
          <p:spPr>
            <a:xfrm>
              <a:off x="-1" y="0"/>
              <a:ext cx="561804" cy="3048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5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86" name="___…"/>
            <p:cNvSpPr txBox="1"/>
            <p:nvPr/>
          </p:nvSpPr>
          <p:spPr>
            <a:xfrm>
              <a:off x="-1" y="24130"/>
              <a:ext cx="561804" cy="2565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6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6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6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(EA II-SG 17)</a:t>
              </a:r>
            </a:p>
          </p:txBody>
        </p:sp>
      </p:grpSp>
      <p:sp>
        <p:nvSpPr>
          <p:cNvPr id="888" name="Elbow Connector 48"/>
          <p:cNvSpPr/>
          <p:nvPr/>
        </p:nvSpPr>
        <p:spPr>
          <a:xfrm>
            <a:off x="585470" y="1447800"/>
            <a:ext cx="3167380" cy="2876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hangingPunct="0">
              <a:defRPr>
                <a:latin typeface="+mj-lt"/>
                <a:ea typeface="+mj-ea"/>
                <a:cs typeface="+mj-cs"/>
                <a:sym typeface="Calibri"/>
              </a:defRPr>
            </a:pPr>
            <a:endParaRPr kern="0">
              <a:solidFill>
                <a:srgbClr val="000000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grpSp>
        <p:nvGrpSpPr>
          <p:cNvPr id="891" name="Rectangle 37"/>
          <p:cNvGrpSpPr/>
          <p:nvPr/>
        </p:nvGrpSpPr>
        <p:grpSpPr>
          <a:xfrm>
            <a:off x="2310133" y="3639310"/>
            <a:ext cx="561804" cy="332739"/>
            <a:chOff x="0" y="0"/>
            <a:chExt cx="561803" cy="332737"/>
          </a:xfrm>
        </p:grpSpPr>
        <p:sp>
          <p:nvSpPr>
            <p:cNvPr id="889" name="Rectangle"/>
            <p:cNvSpPr/>
            <p:nvPr/>
          </p:nvSpPr>
          <p:spPr>
            <a:xfrm>
              <a:off x="0" y="13970"/>
              <a:ext cx="561804" cy="3048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3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3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90" name="Luna…"/>
            <p:cNvSpPr txBox="1"/>
            <p:nvPr/>
          </p:nvSpPr>
          <p:spPr>
            <a:xfrm>
              <a:off x="0" y="0"/>
              <a:ext cx="561804" cy="3327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6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6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Ms. Luna </a:t>
              </a:r>
            </a:p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(Internal Auditor V for NCR) SG 24))</a:t>
              </a:r>
            </a:p>
          </p:txBody>
        </p:sp>
      </p:grpSp>
      <p:grpSp>
        <p:nvGrpSpPr>
          <p:cNvPr id="894" name="Rectangle 45"/>
          <p:cNvGrpSpPr/>
          <p:nvPr/>
        </p:nvGrpSpPr>
        <p:grpSpPr>
          <a:xfrm>
            <a:off x="2302385" y="4034557"/>
            <a:ext cx="561805" cy="320039"/>
            <a:chOff x="0" y="0"/>
            <a:chExt cx="561803" cy="320037"/>
          </a:xfrm>
        </p:grpSpPr>
        <p:sp>
          <p:nvSpPr>
            <p:cNvPr id="892" name="Rectangle"/>
            <p:cNvSpPr/>
            <p:nvPr/>
          </p:nvSpPr>
          <p:spPr>
            <a:xfrm>
              <a:off x="0" y="7619"/>
              <a:ext cx="561804" cy="3048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2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2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93" name="Valeza…"/>
            <p:cNvSpPr txBox="1"/>
            <p:nvPr/>
          </p:nvSpPr>
          <p:spPr>
            <a:xfrm>
              <a:off x="0" y="-1"/>
              <a:ext cx="561804" cy="3200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6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6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Ms. Valeza</a:t>
              </a:r>
              <a:endParaRPr sz="700" b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</a:t>
              </a:r>
              <a:r>
                <a:rPr sz="4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Internal Auditor IV for Luz) SG 20))</a:t>
              </a:r>
            </a:p>
          </p:txBody>
        </p:sp>
      </p:grpSp>
      <p:grpSp>
        <p:nvGrpSpPr>
          <p:cNvPr id="897" name="Rectangle 47"/>
          <p:cNvGrpSpPr/>
          <p:nvPr/>
        </p:nvGrpSpPr>
        <p:grpSpPr>
          <a:xfrm>
            <a:off x="2310133" y="4395494"/>
            <a:ext cx="561804" cy="307339"/>
            <a:chOff x="0" y="0"/>
            <a:chExt cx="561803" cy="307337"/>
          </a:xfrm>
        </p:grpSpPr>
        <p:sp>
          <p:nvSpPr>
            <p:cNvPr id="895" name="Rectangle"/>
            <p:cNvSpPr/>
            <p:nvPr/>
          </p:nvSpPr>
          <p:spPr>
            <a:xfrm>
              <a:off x="0" y="1269"/>
              <a:ext cx="561804" cy="304803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2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2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96" name="Ridad…"/>
            <p:cNvSpPr txBox="1"/>
            <p:nvPr/>
          </p:nvSpPr>
          <p:spPr>
            <a:xfrm>
              <a:off x="0" y="-1"/>
              <a:ext cx="561804" cy="307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600" b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600" b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Mr. Ridad</a:t>
              </a:r>
            </a:p>
            <a:p>
              <a:pPr algn="ctr" hangingPunct="0">
                <a:defRPr sz="400" i="1"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400" i="1" kern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(Internal Auditor IV for NCR) SG 20))</a:t>
              </a:r>
            </a:p>
          </p:txBody>
        </p:sp>
      </p:grpSp>
      <p:sp>
        <p:nvSpPr>
          <p:cNvPr id="898" name="Elbow Connector 2"/>
          <p:cNvSpPr/>
          <p:nvPr/>
        </p:nvSpPr>
        <p:spPr>
          <a:xfrm>
            <a:off x="4648010" y="1985435"/>
            <a:ext cx="1837616" cy="3005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hangingPunct="0">
              <a:defRPr>
                <a:latin typeface="+mj-lt"/>
                <a:ea typeface="+mj-ea"/>
                <a:cs typeface="+mj-cs"/>
                <a:sym typeface="Calibri"/>
              </a:defRPr>
            </a:pPr>
            <a:endParaRPr kern="0">
              <a:solidFill>
                <a:srgbClr val="000000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899" name="Rectangle 36"/>
          <p:cNvSpPr/>
          <p:nvPr/>
        </p:nvSpPr>
        <p:spPr>
          <a:xfrm>
            <a:off x="6019798" y="2778748"/>
            <a:ext cx="931655" cy="3097124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 hangingPunct="0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kern="0">
              <a:solidFill>
                <a:srgbClr val="FFFFFF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900" name="Rectangle 38"/>
          <p:cNvSpPr/>
          <p:nvPr/>
        </p:nvSpPr>
        <p:spPr>
          <a:xfrm>
            <a:off x="6147951" y="3200973"/>
            <a:ext cx="685802" cy="2522498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</a:ln>
        </p:spPr>
        <p:txBody>
          <a:bodyPr lIns="45718" tIns="45718" rIns="45718" bIns="45718" anchor="ctr"/>
          <a:lstStyle/>
          <a:p>
            <a:pPr algn="ctr" hangingPunct="0">
              <a:defRPr sz="600" b="1">
                <a:latin typeface="Arial Narrow"/>
                <a:ea typeface="Arial Narrow"/>
                <a:cs typeface="Arial Narrow"/>
                <a:sym typeface="Arial Narrow"/>
              </a:defRPr>
            </a:pPr>
            <a:endParaRPr sz="600" b="1" kern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903" name="Rectangle 54"/>
          <p:cNvGrpSpPr/>
          <p:nvPr/>
        </p:nvGrpSpPr>
        <p:grpSpPr>
          <a:xfrm>
            <a:off x="6019797" y="2286000"/>
            <a:ext cx="931658" cy="381000"/>
            <a:chOff x="-1" y="0"/>
            <a:chExt cx="931656" cy="381000"/>
          </a:xfrm>
        </p:grpSpPr>
        <p:sp>
          <p:nvSpPr>
            <p:cNvPr id="901" name="Rectangle"/>
            <p:cNvSpPr/>
            <p:nvPr/>
          </p:nvSpPr>
          <p:spPr>
            <a:xfrm>
              <a:off x="-2" y="0"/>
              <a:ext cx="931658" cy="381000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5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500" i="1" kern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02" name="Vis and Min"/>
            <p:cNvSpPr txBox="1"/>
            <p:nvPr/>
          </p:nvSpPr>
          <p:spPr>
            <a:xfrm>
              <a:off x="-2" y="100330"/>
              <a:ext cx="931658" cy="180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60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pPr hangingPunct="0"/>
              <a:r>
                <a:rPr kern="0"/>
                <a:t>Vis and Min</a:t>
              </a:r>
            </a:p>
          </p:txBody>
        </p:sp>
      </p:grpSp>
      <p:grpSp>
        <p:nvGrpSpPr>
          <p:cNvPr id="906" name="Rectangle 55"/>
          <p:cNvGrpSpPr/>
          <p:nvPr/>
        </p:nvGrpSpPr>
        <p:grpSpPr>
          <a:xfrm>
            <a:off x="6224280" y="2819400"/>
            <a:ext cx="561805" cy="304800"/>
            <a:chOff x="0" y="0"/>
            <a:chExt cx="561803" cy="304800"/>
          </a:xfrm>
        </p:grpSpPr>
        <p:sp>
          <p:nvSpPr>
            <p:cNvPr id="904" name="Rectangle"/>
            <p:cNvSpPr/>
            <p:nvPr/>
          </p:nvSpPr>
          <p:spPr>
            <a:xfrm>
              <a:off x="0" y="0"/>
              <a:ext cx="561804" cy="304800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3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300" i="1" kern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05" name="___…"/>
            <p:cNvSpPr txBox="1"/>
            <p:nvPr/>
          </p:nvSpPr>
          <p:spPr>
            <a:xfrm>
              <a:off x="0" y="17779"/>
              <a:ext cx="561804" cy="2692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700" b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700" b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7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(Sr Auditor-SG26)</a:t>
              </a:r>
            </a:p>
          </p:txBody>
        </p:sp>
      </p:grpSp>
      <p:grpSp>
        <p:nvGrpSpPr>
          <p:cNvPr id="909" name="Rectangle 56"/>
          <p:cNvGrpSpPr/>
          <p:nvPr/>
        </p:nvGrpSpPr>
        <p:grpSpPr>
          <a:xfrm>
            <a:off x="6216532" y="3264753"/>
            <a:ext cx="561805" cy="345439"/>
            <a:chOff x="0" y="0"/>
            <a:chExt cx="561803" cy="345437"/>
          </a:xfrm>
        </p:grpSpPr>
        <p:sp>
          <p:nvSpPr>
            <p:cNvPr id="907" name="Rectangle"/>
            <p:cNvSpPr/>
            <p:nvPr/>
          </p:nvSpPr>
          <p:spPr>
            <a:xfrm>
              <a:off x="0" y="20319"/>
              <a:ext cx="561804" cy="3048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3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300" i="1" kern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08" name="___…"/>
            <p:cNvSpPr txBox="1"/>
            <p:nvPr/>
          </p:nvSpPr>
          <p:spPr>
            <a:xfrm>
              <a:off x="0" y="-1"/>
              <a:ext cx="561804" cy="3454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700" b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700" b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7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(Internal Auditor V for Min) SG 24))</a:t>
              </a:r>
            </a:p>
          </p:txBody>
        </p:sp>
      </p:grpSp>
      <p:grpSp>
        <p:nvGrpSpPr>
          <p:cNvPr id="912" name="Rectangle 57"/>
          <p:cNvGrpSpPr/>
          <p:nvPr/>
        </p:nvGrpSpPr>
        <p:grpSpPr>
          <a:xfrm>
            <a:off x="6213585" y="3632960"/>
            <a:ext cx="561805" cy="345439"/>
            <a:chOff x="0" y="0"/>
            <a:chExt cx="561803" cy="345437"/>
          </a:xfrm>
        </p:grpSpPr>
        <p:sp>
          <p:nvSpPr>
            <p:cNvPr id="910" name="Rectangle"/>
            <p:cNvSpPr/>
            <p:nvPr/>
          </p:nvSpPr>
          <p:spPr>
            <a:xfrm>
              <a:off x="0" y="20319"/>
              <a:ext cx="561804" cy="3048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3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300" i="1" kern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11" name="___…"/>
            <p:cNvSpPr txBox="1"/>
            <p:nvPr/>
          </p:nvSpPr>
          <p:spPr>
            <a:xfrm>
              <a:off x="0" y="-1"/>
              <a:ext cx="561804" cy="3454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700" b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700" b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7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(Internal Auditor V for Vis) SG 24))</a:t>
              </a:r>
            </a:p>
          </p:txBody>
        </p:sp>
      </p:grpSp>
      <p:grpSp>
        <p:nvGrpSpPr>
          <p:cNvPr id="915" name="Rectangle 58"/>
          <p:cNvGrpSpPr/>
          <p:nvPr/>
        </p:nvGrpSpPr>
        <p:grpSpPr>
          <a:xfrm>
            <a:off x="6205837" y="4021857"/>
            <a:ext cx="561805" cy="345439"/>
            <a:chOff x="0" y="0"/>
            <a:chExt cx="561803" cy="345437"/>
          </a:xfrm>
        </p:grpSpPr>
        <p:sp>
          <p:nvSpPr>
            <p:cNvPr id="913" name="Rectangle"/>
            <p:cNvSpPr/>
            <p:nvPr/>
          </p:nvSpPr>
          <p:spPr>
            <a:xfrm>
              <a:off x="0" y="20319"/>
              <a:ext cx="561804" cy="3048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3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300" i="1" kern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14" name="___…"/>
            <p:cNvSpPr txBox="1"/>
            <p:nvPr/>
          </p:nvSpPr>
          <p:spPr>
            <a:xfrm>
              <a:off x="0" y="-1"/>
              <a:ext cx="561804" cy="3454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700" b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700" b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7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(Internal Auditor IV for Min) SG 20))</a:t>
              </a:r>
            </a:p>
          </p:txBody>
        </p:sp>
      </p:grpSp>
      <p:grpSp>
        <p:nvGrpSpPr>
          <p:cNvPr id="918" name="Rectangle 59"/>
          <p:cNvGrpSpPr/>
          <p:nvPr/>
        </p:nvGrpSpPr>
        <p:grpSpPr>
          <a:xfrm>
            <a:off x="6213585" y="4376444"/>
            <a:ext cx="561805" cy="345439"/>
            <a:chOff x="0" y="0"/>
            <a:chExt cx="561803" cy="345437"/>
          </a:xfrm>
        </p:grpSpPr>
        <p:sp>
          <p:nvSpPr>
            <p:cNvPr id="916" name="Rectangle"/>
            <p:cNvSpPr/>
            <p:nvPr/>
          </p:nvSpPr>
          <p:spPr>
            <a:xfrm>
              <a:off x="0" y="20319"/>
              <a:ext cx="561804" cy="3048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hangingPunct="0">
                <a:defRPr sz="3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sz="300" i="1" kern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17" name="___…"/>
            <p:cNvSpPr txBox="1"/>
            <p:nvPr/>
          </p:nvSpPr>
          <p:spPr>
            <a:xfrm>
              <a:off x="0" y="-1"/>
              <a:ext cx="561804" cy="3454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 hangingPunct="0">
                <a:defRPr sz="700" b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700" b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___</a:t>
              </a:r>
              <a:endParaRPr sz="700" b="1" kern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algn="ctr" hangingPunct="0">
                <a:defRPr sz="500" i="1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sz="500" i="1" kern="0">
                  <a:solidFill>
                    <a:srgbClr val="FF0000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(Internal Auditor IV for Vis) SG 20))</a:t>
              </a:r>
            </a:p>
          </p:txBody>
        </p:sp>
      </p:grpSp>
      <p:sp>
        <p:nvSpPr>
          <p:cNvPr id="919" name="TextBox 32"/>
          <p:cNvSpPr txBox="1"/>
          <p:nvPr/>
        </p:nvSpPr>
        <p:spPr>
          <a:xfrm>
            <a:off x="6368372" y="304799"/>
            <a:ext cx="269943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hangingPunct="0">
              <a:defRPr sz="1000" i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sz="10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Notes:</a:t>
            </a:r>
          </a:p>
          <a:p>
            <a:pPr marL="228600" indent="-228600" hangingPunct="0">
              <a:buSzPct val="100000"/>
              <a:buFontTx/>
              <a:buAutoNum type="arabicPeriod"/>
              <a:defRPr sz="1000" i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sz="10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With Asterisk – Plantilla but coterminus</a:t>
            </a:r>
          </a:p>
          <a:p>
            <a:pPr marL="228600" indent="-228600" hangingPunct="0">
              <a:buSzPct val="100000"/>
              <a:buFontTx/>
              <a:buAutoNum type="arabicPeriod"/>
              <a:defRPr sz="1000" i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sz="10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In RED Font – To be filled up when the need arises; subject to budgetary requirements</a:t>
            </a:r>
          </a:p>
          <a:p>
            <a:pPr marL="228600" indent="-228600" hangingPunct="0">
              <a:buSzPct val="100000"/>
              <a:buFontTx/>
              <a:buAutoNum type="arabicPeriod"/>
              <a:defRPr sz="1000" i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sz="1000" i="1" kern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In BLUE Font – Contractual (developmental) for the meantime; may be regularized subject to fund availability after 3 years upon evaluation and recommendation of the HRM Department</a:t>
            </a:r>
          </a:p>
        </p:txBody>
      </p:sp>
    </p:spTree>
    <p:extLst>
      <p:ext uri="{BB962C8B-B14F-4D97-AF65-F5344CB8AC3E}">
        <p14:creationId xmlns:p14="http://schemas.microsoft.com/office/powerpoint/2010/main" val="40183724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EBF1DE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F1DE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218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Ergineil Dela Cruz</dc:creator>
  <cp:lastModifiedBy>Ergineil Dela Cruz</cp:lastModifiedBy>
  <cp:revision>1</cp:revision>
  <dcterms:created xsi:type="dcterms:W3CDTF">2022-03-29T00:52:03Z</dcterms:created>
  <dcterms:modified xsi:type="dcterms:W3CDTF">2022-03-29T00:53:46Z</dcterms:modified>
</cp:coreProperties>
</file>